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74" r:id="rId7"/>
    <p:sldId id="261" r:id="rId8"/>
    <p:sldId id="262" r:id="rId9"/>
    <p:sldId id="275" r:id="rId10"/>
    <p:sldId id="264" r:id="rId11"/>
    <p:sldId id="263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03C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 выполнения</c:v>
                </c:pt>
              </c:strCache>
            </c:strRef>
          </c:tx>
          <c:cat>
            <c:strRef>
              <c:f>Лист1!$A$2:$A$20</c:f>
              <c:strCache>
                <c:ptCount val="19"/>
                <c:pt idx="0">
                  <c:v>Алиянская ООШ</c:v>
                </c:pt>
                <c:pt idx="1">
                  <c:v>Молодовская ООШ</c:v>
                </c:pt>
                <c:pt idx="2">
                  <c:v>Чикичейская ООШ</c:v>
                </c:pt>
                <c:pt idx="3">
                  <c:v>Сретенская ООШ №1</c:v>
                </c:pt>
                <c:pt idx="4">
                  <c:v>Сретенская ООШ №2</c:v>
                </c:pt>
                <c:pt idx="5">
                  <c:v>Верхнекуэнгинская</c:v>
                </c:pt>
                <c:pt idx="6">
                  <c:v>Усть-Наринзорская </c:v>
                </c:pt>
                <c:pt idx="7">
                  <c:v>Нижнекуэнгинская</c:v>
                </c:pt>
                <c:pt idx="8">
                  <c:v>Ботовская СОШ</c:v>
                </c:pt>
                <c:pt idx="9">
                  <c:v>Верхнекуларкинская </c:v>
                </c:pt>
                <c:pt idx="10">
                  <c:v>Кокуйская СОШ №1</c:v>
                </c:pt>
                <c:pt idx="11">
                  <c:v>Кокуйская СОШ №1</c:v>
                </c:pt>
                <c:pt idx="12">
                  <c:v>Кокуйская СОШ №2</c:v>
                </c:pt>
                <c:pt idx="13">
                  <c:v>Кокуйская СОШ №2</c:v>
                </c:pt>
                <c:pt idx="14">
                  <c:v>Фирсовская СОШ</c:v>
                </c:pt>
                <c:pt idx="15">
                  <c:v>Сретенская СОШ </c:v>
                </c:pt>
                <c:pt idx="16">
                  <c:v>Сретенская СОШ </c:v>
                </c:pt>
                <c:pt idx="17">
                  <c:v>Усть-Карская СОШ</c:v>
                </c:pt>
                <c:pt idx="18">
                  <c:v>Шилкинско-Заводская 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100</c:v>
                </c:pt>
                <c:pt idx="1">
                  <c:v>50</c:v>
                </c:pt>
                <c:pt idx="2">
                  <c:v>87.5</c:v>
                </c:pt>
                <c:pt idx="3">
                  <c:v>100</c:v>
                </c:pt>
                <c:pt idx="4">
                  <c:v>61.1</c:v>
                </c:pt>
                <c:pt idx="5">
                  <c:v>40</c:v>
                </c:pt>
                <c:pt idx="6">
                  <c:v>66.599999999999994</c:v>
                </c:pt>
                <c:pt idx="7">
                  <c:v>100</c:v>
                </c:pt>
                <c:pt idx="8">
                  <c:v>100</c:v>
                </c:pt>
                <c:pt idx="9">
                  <c:v>75</c:v>
                </c:pt>
                <c:pt idx="10">
                  <c:v>85.7</c:v>
                </c:pt>
                <c:pt idx="11">
                  <c:v>80</c:v>
                </c:pt>
                <c:pt idx="12">
                  <c:v>91.3</c:v>
                </c:pt>
                <c:pt idx="13">
                  <c:v>95</c:v>
                </c:pt>
                <c:pt idx="14">
                  <c:v>76.900000000000006</c:v>
                </c:pt>
                <c:pt idx="15">
                  <c:v>66.8</c:v>
                </c:pt>
                <c:pt idx="16">
                  <c:v>90.5</c:v>
                </c:pt>
                <c:pt idx="17">
                  <c:v>60.7</c:v>
                </c:pt>
                <c:pt idx="18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 качества</c:v>
                </c:pt>
              </c:strCache>
            </c:strRef>
          </c:tx>
          <c:cat>
            <c:strRef>
              <c:f>Лист1!$A$2:$A$20</c:f>
              <c:strCache>
                <c:ptCount val="19"/>
                <c:pt idx="0">
                  <c:v>Алиянская ООШ</c:v>
                </c:pt>
                <c:pt idx="1">
                  <c:v>Молодовская ООШ</c:v>
                </c:pt>
                <c:pt idx="2">
                  <c:v>Чикичейская ООШ</c:v>
                </c:pt>
                <c:pt idx="3">
                  <c:v>Сретенская ООШ №1</c:v>
                </c:pt>
                <c:pt idx="4">
                  <c:v>Сретенская ООШ №2</c:v>
                </c:pt>
                <c:pt idx="5">
                  <c:v>Верхнекуэнгинская</c:v>
                </c:pt>
                <c:pt idx="6">
                  <c:v>Усть-Наринзорская </c:v>
                </c:pt>
                <c:pt idx="7">
                  <c:v>Нижнекуэнгинская</c:v>
                </c:pt>
                <c:pt idx="8">
                  <c:v>Ботовская СОШ</c:v>
                </c:pt>
                <c:pt idx="9">
                  <c:v>Верхнекуларкинская </c:v>
                </c:pt>
                <c:pt idx="10">
                  <c:v>Кокуйская СОШ №1</c:v>
                </c:pt>
                <c:pt idx="11">
                  <c:v>Кокуйская СОШ №1</c:v>
                </c:pt>
                <c:pt idx="12">
                  <c:v>Кокуйская СОШ №2</c:v>
                </c:pt>
                <c:pt idx="13">
                  <c:v>Кокуйская СОШ №2</c:v>
                </c:pt>
                <c:pt idx="14">
                  <c:v>Фирсовская СОШ</c:v>
                </c:pt>
                <c:pt idx="15">
                  <c:v>Сретенская СОШ </c:v>
                </c:pt>
                <c:pt idx="16">
                  <c:v>Сретенская СОШ </c:v>
                </c:pt>
                <c:pt idx="17">
                  <c:v>Усть-Карская СОШ</c:v>
                </c:pt>
                <c:pt idx="18">
                  <c:v>Шилкинско-Заводская 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16.7</c:v>
                </c:pt>
                <c:pt idx="1">
                  <c:v>0</c:v>
                </c:pt>
                <c:pt idx="2">
                  <c:v>37.5</c:v>
                </c:pt>
                <c:pt idx="3">
                  <c:v>75</c:v>
                </c:pt>
                <c:pt idx="4">
                  <c:v>5.6</c:v>
                </c:pt>
                <c:pt idx="5">
                  <c:v>20</c:v>
                </c:pt>
                <c:pt idx="6">
                  <c:v>0</c:v>
                </c:pt>
                <c:pt idx="7">
                  <c:v>20</c:v>
                </c:pt>
                <c:pt idx="8">
                  <c:v>75</c:v>
                </c:pt>
                <c:pt idx="9">
                  <c:v>50</c:v>
                </c:pt>
                <c:pt idx="10">
                  <c:v>52.4</c:v>
                </c:pt>
                <c:pt idx="11">
                  <c:v>35</c:v>
                </c:pt>
                <c:pt idx="12">
                  <c:v>13.04</c:v>
                </c:pt>
                <c:pt idx="13">
                  <c:v>60</c:v>
                </c:pt>
                <c:pt idx="14">
                  <c:v>46.2</c:v>
                </c:pt>
                <c:pt idx="15">
                  <c:v>42.9</c:v>
                </c:pt>
                <c:pt idx="16">
                  <c:v>71.400000000000006</c:v>
                </c:pt>
                <c:pt idx="17">
                  <c:v>17.899999999999999</c:v>
                </c:pt>
                <c:pt idx="18">
                  <c:v>100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Лист1!$A$2:$A$20</c:f>
              <c:strCache>
                <c:ptCount val="19"/>
                <c:pt idx="0">
                  <c:v>Алиянская ООШ</c:v>
                </c:pt>
                <c:pt idx="1">
                  <c:v>Молодовская ООШ</c:v>
                </c:pt>
                <c:pt idx="2">
                  <c:v>Чикичейская ООШ</c:v>
                </c:pt>
                <c:pt idx="3">
                  <c:v>Сретенская ООШ №1</c:v>
                </c:pt>
                <c:pt idx="4">
                  <c:v>Сретенская ООШ №2</c:v>
                </c:pt>
                <c:pt idx="5">
                  <c:v>Верхнекуэнгинская</c:v>
                </c:pt>
                <c:pt idx="6">
                  <c:v>Усть-Наринзорская </c:v>
                </c:pt>
                <c:pt idx="7">
                  <c:v>Нижнекуэнгинская</c:v>
                </c:pt>
                <c:pt idx="8">
                  <c:v>Ботовская СОШ</c:v>
                </c:pt>
                <c:pt idx="9">
                  <c:v>Верхнекуларкинская </c:v>
                </c:pt>
                <c:pt idx="10">
                  <c:v>Кокуйская СОШ №1</c:v>
                </c:pt>
                <c:pt idx="11">
                  <c:v>Кокуйская СОШ №1</c:v>
                </c:pt>
                <c:pt idx="12">
                  <c:v>Кокуйская СОШ №2</c:v>
                </c:pt>
                <c:pt idx="13">
                  <c:v>Кокуйская СОШ №2</c:v>
                </c:pt>
                <c:pt idx="14">
                  <c:v>Фирсовская СОШ</c:v>
                </c:pt>
                <c:pt idx="15">
                  <c:v>Сретенская СОШ </c:v>
                </c:pt>
                <c:pt idx="16">
                  <c:v>Сретенская СОШ </c:v>
                </c:pt>
                <c:pt idx="17">
                  <c:v>Усть-Карская СОШ</c:v>
                </c:pt>
                <c:pt idx="18">
                  <c:v>Шилкинско-Заводская </c:v>
                </c:pt>
              </c:strCache>
            </c:strRef>
          </c:cat>
          <c:val>
            <c:numRef>
              <c:f>Лист1!$D$2:$D$20</c:f>
              <c:numCache>
                <c:formatCode>General</c:formatCode>
                <c:ptCount val="19"/>
              </c:numCache>
            </c:numRef>
          </c:val>
        </c:ser>
        <c:axId val="108872064"/>
        <c:axId val="108873600"/>
      </c:barChart>
      <c:catAx>
        <c:axId val="10887206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108873600"/>
        <c:crosses val="autoZero"/>
        <c:auto val="1"/>
        <c:lblAlgn val="ctr"/>
        <c:lblOffset val="100"/>
      </c:catAx>
      <c:valAx>
        <c:axId val="108873600"/>
        <c:scaling>
          <c:orientation val="minMax"/>
        </c:scaling>
        <c:axPos val="l"/>
        <c:majorGridlines/>
        <c:numFmt formatCode="General" sourceLinked="1"/>
        <c:tickLblPos val="nextTo"/>
        <c:crossAx val="10887206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успеваемость</c:v>
                </c:pt>
              </c:strCache>
            </c:strRef>
          </c:tx>
          <c:cat>
            <c:strRef>
              <c:f>Лист1!$A$2:$A$23</c:f>
              <c:strCache>
                <c:ptCount val="22"/>
                <c:pt idx="0">
                  <c:v>Кокуйская СОШ №2 9а </c:v>
                </c:pt>
                <c:pt idx="1">
                  <c:v>Кокуйская СОШ №2 9б</c:v>
                </c:pt>
                <c:pt idx="2">
                  <c:v>Ломовская СОШ</c:v>
                </c:pt>
                <c:pt idx="3">
                  <c:v>Сретенская ООШ №1</c:v>
                </c:pt>
                <c:pt idx="4">
                  <c:v>Сретенская СОШ №1 9а, б</c:v>
                </c:pt>
                <c:pt idx="5">
                  <c:v>Усть-Карская СОШ</c:v>
                </c:pt>
                <c:pt idx="6">
                  <c:v>Фирсовская СОШ</c:v>
                </c:pt>
                <c:pt idx="7">
                  <c:v>Шилкинско-Заводская </c:v>
                </c:pt>
                <c:pt idx="8">
                  <c:v>Усть-Наринзорская </c:v>
                </c:pt>
                <c:pt idx="9">
                  <c:v>Нижнекуэнгинская</c:v>
                </c:pt>
                <c:pt idx="10">
                  <c:v>Алиянская ООШ</c:v>
                </c:pt>
                <c:pt idx="11">
                  <c:v>Молодовская ООШ</c:v>
                </c:pt>
                <c:pt idx="12">
                  <c:v>Чикичейская ООШ</c:v>
                </c:pt>
                <c:pt idx="13">
                  <c:v>Сретенская ООШ №2 9а</c:v>
                </c:pt>
                <c:pt idx="14">
                  <c:v>Сретенская ООШ №29б</c:v>
                </c:pt>
                <c:pt idx="15">
                  <c:v>Верхнекуэнгинская </c:v>
                </c:pt>
                <c:pt idx="16">
                  <c:v>Матаканская ООШ</c:v>
                </c:pt>
                <c:pt idx="17">
                  <c:v>Ботовская СОШ</c:v>
                </c:pt>
                <c:pt idx="18">
                  <c:v>Верхнекуларкинская</c:v>
                </c:pt>
                <c:pt idx="19">
                  <c:v>Дунаевская СОШ</c:v>
                </c:pt>
                <c:pt idx="20">
                  <c:v>Кокуйская СОШ №1 9а</c:v>
                </c:pt>
                <c:pt idx="21">
                  <c:v>Кокуйская СОШ №1 9б</c:v>
                </c:pt>
              </c:strCache>
            </c:strRef>
          </c:cat>
          <c:val>
            <c:numRef>
              <c:f>Лист1!$B$2:$B$23</c:f>
              <c:numCache>
                <c:formatCode>General</c:formatCode>
                <c:ptCount val="22"/>
                <c:pt idx="0">
                  <c:v>88.5</c:v>
                </c:pt>
                <c:pt idx="1">
                  <c:v>100</c:v>
                </c:pt>
                <c:pt idx="2">
                  <c:v>81.8</c:v>
                </c:pt>
                <c:pt idx="3">
                  <c:v>0</c:v>
                </c:pt>
                <c:pt idx="4">
                  <c:v>82.9</c:v>
                </c:pt>
                <c:pt idx="5">
                  <c:v>80</c:v>
                </c:pt>
                <c:pt idx="6">
                  <c:v>100</c:v>
                </c:pt>
                <c:pt idx="7">
                  <c:v>71.400000000000006</c:v>
                </c:pt>
                <c:pt idx="8">
                  <c:v>100</c:v>
                </c:pt>
                <c:pt idx="9">
                  <c:v>80</c:v>
                </c:pt>
                <c:pt idx="10">
                  <c:v>71.400000000000006</c:v>
                </c:pt>
                <c:pt idx="11">
                  <c:v>50</c:v>
                </c:pt>
                <c:pt idx="12">
                  <c:v>80</c:v>
                </c:pt>
                <c:pt idx="13">
                  <c:v>78.599999999999994</c:v>
                </c:pt>
                <c:pt idx="14">
                  <c:v>64.2</c:v>
                </c:pt>
                <c:pt idx="15">
                  <c:v>100</c:v>
                </c:pt>
                <c:pt idx="16">
                  <c:v>50</c:v>
                </c:pt>
                <c:pt idx="17">
                  <c:v>100</c:v>
                </c:pt>
                <c:pt idx="18">
                  <c:v>100</c:v>
                </c:pt>
                <c:pt idx="19">
                  <c:v>55.56</c:v>
                </c:pt>
                <c:pt idx="20">
                  <c:v>68.400000000000006</c:v>
                </c:pt>
                <c:pt idx="21">
                  <c:v>72.2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тестовый балл</c:v>
                </c:pt>
              </c:strCache>
            </c:strRef>
          </c:tx>
          <c:cat>
            <c:strRef>
              <c:f>Лист1!$A$2:$A$23</c:f>
              <c:strCache>
                <c:ptCount val="22"/>
                <c:pt idx="0">
                  <c:v>Кокуйская СОШ №2 9а </c:v>
                </c:pt>
                <c:pt idx="1">
                  <c:v>Кокуйская СОШ №2 9б</c:v>
                </c:pt>
                <c:pt idx="2">
                  <c:v>Ломовская СОШ</c:v>
                </c:pt>
                <c:pt idx="3">
                  <c:v>Сретенская ООШ №1</c:v>
                </c:pt>
                <c:pt idx="4">
                  <c:v>Сретенская СОШ №1 9а, б</c:v>
                </c:pt>
                <c:pt idx="5">
                  <c:v>Усть-Карская СОШ</c:v>
                </c:pt>
                <c:pt idx="6">
                  <c:v>Фирсовская СОШ</c:v>
                </c:pt>
                <c:pt idx="7">
                  <c:v>Шилкинско-Заводская </c:v>
                </c:pt>
                <c:pt idx="8">
                  <c:v>Усть-Наринзорская </c:v>
                </c:pt>
                <c:pt idx="9">
                  <c:v>Нижнекуэнгинская</c:v>
                </c:pt>
                <c:pt idx="10">
                  <c:v>Алиянская ООШ</c:v>
                </c:pt>
                <c:pt idx="11">
                  <c:v>Молодовская ООШ</c:v>
                </c:pt>
                <c:pt idx="12">
                  <c:v>Чикичейская ООШ</c:v>
                </c:pt>
                <c:pt idx="13">
                  <c:v>Сретенская ООШ №2 9а</c:v>
                </c:pt>
                <c:pt idx="14">
                  <c:v>Сретенская ООШ №29б</c:v>
                </c:pt>
                <c:pt idx="15">
                  <c:v>Верхнекуэнгинская </c:v>
                </c:pt>
                <c:pt idx="16">
                  <c:v>Матаканская ООШ</c:v>
                </c:pt>
                <c:pt idx="17">
                  <c:v>Ботовская СОШ</c:v>
                </c:pt>
                <c:pt idx="18">
                  <c:v>Верхнекуларкинская</c:v>
                </c:pt>
                <c:pt idx="19">
                  <c:v>Дунаевская СОШ</c:v>
                </c:pt>
                <c:pt idx="20">
                  <c:v>Кокуйская СОШ №1 9а</c:v>
                </c:pt>
                <c:pt idx="21">
                  <c:v>Кокуйская СОШ №1 9б</c:v>
                </c:pt>
              </c:strCache>
            </c:strRef>
          </c:cat>
          <c:val>
            <c:numRef>
              <c:f>Лист1!$C$2:$C$23</c:f>
              <c:numCache>
                <c:formatCode>General</c:formatCode>
                <c:ptCount val="22"/>
                <c:pt idx="0">
                  <c:v>23.7</c:v>
                </c:pt>
                <c:pt idx="1">
                  <c:v>31.5</c:v>
                </c:pt>
                <c:pt idx="2">
                  <c:v>19.899999999999999</c:v>
                </c:pt>
                <c:pt idx="3">
                  <c:v>5.7</c:v>
                </c:pt>
                <c:pt idx="4">
                  <c:v>24.6</c:v>
                </c:pt>
                <c:pt idx="5">
                  <c:v>18.399999999999999</c:v>
                </c:pt>
                <c:pt idx="6">
                  <c:v>20.399999999999999</c:v>
                </c:pt>
                <c:pt idx="7">
                  <c:v>21.7</c:v>
                </c:pt>
                <c:pt idx="8">
                  <c:v>23</c:v>
                </c:pt>
                <c:pt idx="9">
                  <c:v>15.9</c:v>
                </c:pt>
                <c:pt idx="10">
                  <c:v>19.7</c:v>
                </c:pt>
                <c:pt idx="11">
                  <c:v>11.5</c:v>
                </c:pt>
                <c:pt idx="12">
                  <c:v>20.399999999999999</c:v>
                </c:pt>
                <c:pt idx="13">
                  <c:v>16.899999999999999</c:v>
                </c:pt>
                <c:pt idx="14">
                  <c:v>12.4</c:v>
                </c:pt>
                <c:pt idx="15">
                  <c:v>21</c:v>
                </c:pt>
                <c:pt idx="16">
                  <c:v>21.2</c:v>
                </c:pt>
                <c:pt idx="17">
                  <c:v>19.399999999999999</c:v>
                </c:pt>
                <c:pt idx="18">
                  <c:v>24</c:v>
                </c:pt>
                <c:pt idx="19">
                  <c:v>18.600000000000001</c:v>
                </c:pt>
                <c:pt idx="20">
                  <c:v>17.600000000000001</c:v>
                </c:pt>
                <c:pt idx="21">
                  <c:v>19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рейтинг</c:v>
                </c:pt>
              </c:strCache>
            </c:strRef>
          </c:tx>
          <c:cat>
            <c:strRef>
              <c:f>Лист1!$A$2:$A$23</c:f>
              <c:strCache>
                <c:ptCount val="22"/>
                <c:pt idx="0">
                  <c:v>Кокуйская СОШ №2 9а </c:v>
                </c:pt>
                <c:pt idx="1">
                  <c:v>Кокуйская СОШ №2 9б</c:v>
                </c:pt>
                <c:pt idx="2">
                  <c:v>Ломовская СОШ</c:v>
                </c:pt>
                <c:pt idx="3">
                  <c:v>Сретенская ООШ №1</c:v>
                </c:pt>
                <c:pt idx="4">
                  <c:v>Сретенская СОШ №1 9а, б</c:v>
                </c:pt>
                <c:pt idx="5">
                  <c:v>Усть-Карская СОШ</c:v>
                </c:pt>
                <c:pt idx="6">
                  <c:v>Фирсовская СОШ</c:v>
                </c:pt>
                <c:pt idx="7">
                  <c:v>Шилкинско-Заводская </c:v>
                </c:pt>
                <c:pt idx="8">
                  <c:v>Усть-Наринзорская </c:v>
                </c:pt>
                <c:pt idx="9">
                  <c:v>Нижнекуэнгинская</c:v>
                </c:pt>
                <c:pt idx="10">
                  <c:v>Алиянская ООШ</c:v>
                </c:pt>
                <c:pt idx="11">
                  <c:v>Молодовская ООШ</c:v>
                </c:pt>
                <c:pt idx="12">
                  <c:v>Чикичейская ООШ</c:v>
                </c:pt>
                <c:pt idx="13">
                  <c:v>Сретенская ООШ №2 9а</c:v>
                </c:pt>
                <c:pt idx="14">
                  <c:v>Сретенская ООШ №29б</c:v>
                </c:pt>
                <c:pt idx="15">
                  <c:v>Верхнекуэнгинская </c:v>
                </c:pt>
                <c:pt idx="16">
                  <c:v>Матаканская ООШ</c:v>
                </c:pt>
                <c:pt idx="17">
                  <c:v>Ботовская СОШ</c:v>
                </c:pt>
                <c:pt idx="18">
                  <c:v>Верхнекуларкинская</c:v>
                </c:pt>
                <c:pt idx="19">
                  <c:v>Дунаевская СОШ</c:v>
                </c:pt>
                <c:pt idx="20">
                  <c:v>Кокуйская СОШ №1 9а</c:v>
                </c:pt>
                <c:pt idx="21">
                  <c:v>Кокуйская СОШ №1 9б</c:v>
                </c:pt>
              </c:strCache>
            </c:strRef>
          </c:cat>
          <c:val>
            <c:numRef>
              <c:f>Лист1!$D$2:$D$23</c:f>
              <c:numCache>
                <c:formatCode>General</c:formatCode>
                <c:ptCount val="22"/>
                <c:pt idx="0">
                  <c:v>3</c:v>
                </c:pt>
                <c:pt idx="1">
                  <c:v>1</c:v>
                </c:pt>
                <c:pt idx="2">
                  <c:v>7</c:v>
                </c:pt>
                <c:pt idx="3">
                  <c:v>15</c:v>
                </c:pt>
                <c:pt idx="4">
                  <c:v>2</c:v>
                </c:pt>
                <c:pt idx="5">
                  <c:v>7</c:v>
                </c:pt>
                <c:pt idx="6">
                  <c:v>6</c:v>
                </c:pt>
                <c:pt idx="7">
                  <c:v>6</c:v>
                </c:pt>
                <c:pt idx="8">
                  <c:v>4</c:v>
                </c:pt>
                <c:pt idx="9">
                  <c:v>10</c:v>
                </c:pt>
                <c:pt idx="10">
                  <c:v>8</c:v>
                </c:pt>
                <c:pt idx="11">
                  <c:v>14</c:v>
                </c:pt>
                <c:pt idx="12">
                  <c:v>7</c:v>
                </c:pt>
                <c:pt idx="13">
                  <c:v>11</c:v>
                </c:pt>
                <c:pt idx="14">
                  <c:v>13</c:v>
                </c:pt>
                <c:pt idx="15">
                  <c:v>5</c:v>
                </c:pt>
                <c:pt idx="16">
                  <c:v>9</c:v>
                </c:pt>
                <c:pt idx="17">
                  <c:v>7</c:v>
                </c:pt>
                <c:pt idx="18">
                  <c:v>4</c:v>
                </c:pt>
                <c:pt idx="19">
                  <c:v>8</c:v>
                </c:pt>
                <c:pt idx="20">
                  <c:v>12</c:v>
                </c:pt>
                <c:pt idx="21">
                  <c:v>9</c:v>
                </c:pt>
              </c:numCache>
            </c:numRef>
          </c:val>
        </c:ser>
        <c:axId val="151872256"/>
        <c:axId val="151873792"/>
      </c:barChart>
      <c:catAx>
        <c:axId val="151872256"/>
        <c:scaling>
          <c:orientation val="minMax"/>
        </c:scaling>
        <c:axPos val="b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151873792"/>
        <c:crosses val="autoZero"/>
        <c:auto val="1"/>
        <c:lblAlgn val="ctr"/>
        <c:lblOffset val="100"/>
      </c:catAx>
      <c:valAx>
        <c:axId val="151873792"/>
        <c:scaling>
          <c:orientation val="minMax"/>
        </c:scaling>
        <c:axPos val="l"/>
        <c:majorGridlines/>
        <c:numFmt formatCode="General" sourceLinked="1"/>
        <c:tickLblPos val="nextTo"/>
        <c:crossAx val="151872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40635880382403"/>
          <c:y val="0.41258626686981897"/>
          <c:w val="0.3069684818447671"/>
          <c:h val="0.24201560276371409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0.80483</cdr:x>
      <cdr:y>0.05882</cdr:y>
    </cdr:from>
    <cdr:to>
      <cdr:x>0.95248</cdr:x>
      <cdr:y>0.4</cdr:y>
    </cdr:to>
    <cdr:pic>
      <cdr:nvPicPr>
        <cdr:cNvPr id="2" name="Picture 5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/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7272808" y="360040"/>
          <a:ext cx="1334247" cy="20882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0.75967</cdr:x>
      <cdr:y>0.05952</cdr:y>
    </cdr:from>
    <cdr:to>
      <cdr:x>0.92016</cdr:x>
      <cdr:y>0.34524</cdr:y>
    </cdr:to>
    <cdr:pic>
      <cdr:nvPicPr>
        <cdr:cNvPr id="2" name="Picture 5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/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6454842" y="360040"/>
          <a:ext cx="1363694" cy="172819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46C969B-4C91-4552-857E-ECCBC9618CF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5807599-98C3-4BC6-B4D7-CC45061A59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6C969B-4C91-4552-857E-ECCBC9618CF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807599-98C3-4BC6-B4D7-CC45061A59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6C969B-4C91-4552-857E-ECCBC9618CF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807599-98C3-4BC6-B4D7-CC45061A59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6C969B-4C91-4552-857E-ECCBC9618CF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807599-98C3-4BC6-B4D7-CC45061A59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46C969B-4C91-4552-857E-ECCBC9618CF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5807599-98C3-4BC6-B4D7-CC45061A59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6C969B-4C91-4552-857E-ECCBC9618CF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5807599-98C3-4BC6-B4D7-CC45061A59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6C969B-4C91-4552-857E-ECCBC9618CF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5807599-98C3-4BC6-B4D7-CC45061A59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6C969B-4C91-4552-857E-ECCBC9618CF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807599-98C3-4BC6-B4D7-CC45061A59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6C969B-4C91-4552-857E-ECCBC9618CF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807599-98C3-4BC6-B4D7-CC45061A59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46C969B-4C91-4552-857E-ECCBC9618CF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5807599-98C3-4BC6-B4D7-CC45061A59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46C969B-4C91-4552-857E-ECCBC9618CF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5807599-98C3-4BC6-B4D7-CC45061A59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F46C969B-4C91-4552-857E-ECCBC9618CF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85807599-98C3-4BC6-B4D7-CC45061A59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РМО учителей русского языка и литературы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60032" y="4581128"/>
            <a:ext cx="2912368" cy="1057672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Руководитель: Козырина Л.В.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0_8e98f_c000407e_orig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85871"/>
            <a:ext cx="3889127" cy="3666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ПРОТОКОЛ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заседания жюри муниципального этапа всероссийской олимпиады </a:t>
            </a:r>
            <a:b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школьников по общеобразовательным предметам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предмет </a:t>
            </a:r>
            <a:r>
              <a:rPr lang="ru-RU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литература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Дата проведения: </a:t>
            </a:r>
            <a:r>
              <a:rPr lang="ru-RU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декабря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2016 г.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916832"/>
            <a:ext cx="8712968" cy="468052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Председатель жюри        Козырина Людмила Васильевна</a:t>
            </a:r>
          </a:p>
          <a:p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Руководитель РМО учителей русского языка и литературы, учитель   МОУ «Верхнекуэнгинская ООШ»</a:t>
            </a:r>
          </a:p>
          <a:p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Секретарь жюри       Афанасьева Ирина Игоревна</a:t>
            </a:r>
          </a:p>
          <a:p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Главный специалист Управления образованием администрации МР «Сретенский район» Забайкальского края</a:t>
            </a:r>
          </a:p>
          <a:p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Члены жюри:  Федорова Светлана Ивановна - учитель русского языка и литературы </a:t>
            </a:r>
          </a:p>
          <a:p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МОУ «</a:t>
            </a:r>
            <a:r>
              <a:rPr lang="ru-RU" sz="5500" dirty="0" err="1" smtClean="0">
                <a:latin typeface="Times New Roman" pitchFamily="18" charset="0"/>
                <a:cs typeface="Times New Roman" pitchFamily="18" charset="0"/>
              </a:rPr>
              <a:t>Кокуйская</a:t>
            </a: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 СОШ № 1»</a:t>
            </a:r>
          </a:p>
          <a:p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Игнатова Ирина Николаевна- учитель русского языка и литературы </a:t>
            </a:r>
          </a:p>
          <a:p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МОУ «Сретенская СОШ № 1»</a:t>
            </a:r>
          </a:p>
          <a:p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Егорова Светлана Анатольевна - учитель русского языка и литературы </a:t>
            </a:r>
          </a:p>
          <a:p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МОУ «</a:t>
            </a:r>
            <a:r>
              <a:rPr lang="ru-RU" sz="5500" dirty="0" err="1" smtClean="0">
                <a:latin typeface="Times New Roman" pitchFamily="18" charset="0"/>
                <a:cs typeface="Times New Roman" pitchFamily="18" charset="0"/>
              </a:rPr>
              <a:t>Кокуйская</a:t>
            </a: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 СОШ № 2»	 </a:t>
            </a:r>
          </a:p>
          <a:p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Плотникова Валентина Дмитриевна -учитель русского языка и литературы </a:t>
            </a:r>
          </a:p>
          <a:p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МОУ «</a:t>
            </a:r>
            <a:r>
              <a:rPr lang="ru-RU" sz="5500" dirty="0" err="1" smtClean="0">
                <a:latin typeface="Times New Roman" pitchFamily="18" charset="0"/>
                <a:cs typeface="Times New Roman" pitchFamily="18" charset="0"/>
              </a:rPr>
              <a:t>Усть-Карская</a:t>
            </a: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 СОШ»</a:t>
            </a:r>
          </a:p>
          <a:p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Фёдорова Наталья Алексеевна- учитель русского языка и литературы МОУ «</a:t>
            </a:r>
            <a:r>
              <a:rPr lang="ru-RU" sz="5500" dirty="0" err="1" smtClean="0">
                <a:latin typeface="Times New Roman" pitchFamily="18" charset="0"/>
                <a:cs typeface="Times New Roman" pitchFamily="18" charset="0"/>
              </a:rPr>
              <a:t>Ломовская</a:t>
            </a: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 СОШ»</a:t>
            </a:r>
          </a:p>
          <a:p>
            <a:r>
              <a:rPr lang="ru-RU" sz="5500" dirty="0" err="1" smtClean="0">
                <a:latin typeface="Times New Roman" pitchFamily="18" charset="0"/>
                <a:cs typeface="Times New Roman" pitchFamily="18" charset="0"/>
              </a:rPr>
              <a:t>Боробова</a:t>
            </a: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 Елена Викторовна - учитель русского языка и литературы </a:t>
            </a:r>
          </a:p>
          <a:p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МОУ «Верхнекуларкинская  СОШ»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404664"/>
          <a:ext cx="8640959" cy="6356622"/>
        </p:xfrm>
        <a:graphic>
          <a:graphicData uri="http://schemas.openxmlformats.org/drawingml/2006/table">
            <a:tbl>
              <a:tblPr/>
              <a:tblGrid>
                <a:gridCol w="361462"/>
                <a:gridCol w="2519427"/>
                <a:gridCol w="2447703"/>
                <a:gridCol w="576064"/>
                <a:gridCol w="936104"/>
                <a:gridCol w="864096"/>
                <a:gridCol w="936103"/>
              </a:tblGrid>
              <a:tr h="5064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Ф.И.О. участника 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Общеобразовательная организация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Максимальный балл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Результат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(балл)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Место, тип диплома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548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7 классы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4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Федорова Ксения Владимировна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МОУ «Сретенская СОШ № 1»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7а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Алексеев Алексей Яковлевич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МОУ «Сретенская СОШ № 1»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7б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Паздникова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Дарья Валерьевна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МОУ «Кокуйская СОШ № 1»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Барабаш Анна Игоревна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МОУ «Кокуйская СОШ № 1»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Сидоренков Андрей Сергеевич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МОУ «Кокуйская СОШ №1»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Руднева Анна Владимировна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МОУ «Кокуйская СОШ № 2»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7б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Чупина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Злата Евгеньевна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МОУ «Кокуйская СОШ № 2»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7б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4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Плотникова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Дарья Алексеевна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МОУ «Ботовская СОШ»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Ананьина Валерия Ивановна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МОУ «Верхнекуларкинская  СОШ»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4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Суханова Дарья Сергеевна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Шилкинско-Заводская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СОШ»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Золотухина Дарья Александровна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МОУ «Верхнекуэнгинская ООШ»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95536" y="332653"/>
          <a:ext cx="8424937" cy="6644266"/>
        </p:xfrm>
        <a:graphic>
          <a:graphicData uri="http://schemas.openxmlformats.org/drawingml/2006/table">
            <a:tbl>
              <a:tblPr/>
              <a:tblGrid>
                <a:gridCol w="413461"/>
                <a:gridCol w="2394851"/>
                <a:gridCol w="2592288"/>
                <a:gridCol w="648072"/>
                <a:gridCol w="720080"/>
                <a:gridCol w="677379"/>
                <a:gridCol w="978806"/>
              </a:tblGrid>
              <a:tr h="520640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 классы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0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101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Зимина Елизавета Алексеевна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«Сретенская СОШ № 1»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Корнеева Станислава Сергеевна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«Сретенская СОШ № 1»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8б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Солдатова Вера Фёдоровна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14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Кокуйская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СОШ № 1»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108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Данилова Анастасия Юрьевна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14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Кокуйская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СОШ № 1»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Дюбина</a:t>
                      </a:r>
                      <a:r>
                        <a:rPr lang="ru-RU" sz="16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Анастасия Сергеевна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14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Кокуйская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СОШ № 2»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116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Салеева</a:t>
                      </a:r>
                      <a:r>
                        <a:rPr lang="ru-RU" sz="16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Дарьяна</a:t>
                      </a:r>
                      <a:r>
                        <a:rPr lang="ru-RU" sz="16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Олеговна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14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Кокуйская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СОШ № 2»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117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Горевой</a:t>
                      </a:r>
                      <a:r>
                        <a:rPr lang="ru-RU" sz="16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Антон Васильевич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14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Кокуйская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СОШ № 2»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146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Астафьев Владислав Сергеевич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«Верхнекуларкинская  СОШ»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Вагина</a:t>
                      </a:r>
                      <a:r>
                        <a:rPr lang="ru-RU" sz="16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Елена Алексеевна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14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Шилкинско-Заводская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СОШ»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169 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Шерстянкина</a:t>
                      </a:r>
                      <a:r>
                        <a:rPr lang="ru-RU" sz="16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Арина Леонидовна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14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Алиянская</a:t>
                      </a: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ООШ»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1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188</a:t>
                      </a:r>
                      <a:endParaRPr lang="ru-RU" sz="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Хлестунова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Дарья Викторовна</a:t>
                      </a: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МОУ «Верхнекуэнгинская ООШ»</a:t>
                      </a: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364" marR="29364" marT="64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1" y="404663"/>
          <a:ext cx="8712968" cy="6383090"/>
        </p:xfrm>
        <a:graphic>
          <a:graphicData uri="http://schemas.openxmlformats.org/drawingml/2006/table">
            <a:tbl>
              <a:tblPr/>
              <a:tblGrid>
                <a:gridCol w="364476"/>
                <a:gridCol w="2540422"/>
                <a:gridCol w="2359619"/>
                <a:gridCol w="487880"/>
                <a:gridCol w="1057838"/>
                <a:gridCol w="732394"/>
                <a:gridCol w="1170339"/>
              </a:tblGrid>
              <a:tr h="386764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9 классы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22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201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Лоншакова Татьяна Владиславовна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«Сретенская СОШ № 1»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9а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203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Бубнова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Анастасия Витальевна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«Сретенская СОШ № 1»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7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208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Лукьянова Екатерина Алексеевна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«Кокуйская СОШ № 1»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7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209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Антошкина Ксения Владимировна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«Кокуйская СОШ № 1»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7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/>
                          <a:ea typeface="Times New Roman"/>
                          <a:cs typeface="Times New Roman"/>
                        </a:rPr>
                        <a:t>210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Федорова Евгения Вячеславовна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«Кокуйская СОШ №1»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7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211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Нерадовская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Виктория Андреевна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«Кокуйская СОШ №1»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7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215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Переломова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Алина Николаевна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«Кокуйская СОШ № 2»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7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216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Гильмитдинова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Анастасия Андреевна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«Кокуйская СОШ № 2»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9б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7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217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Скворцова Юлия Сергеевна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«Кокуйская СОШ № 2»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7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226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Радионова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Олеся Алексеевна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«Усть-Карская СОШ»</a:t>
                      </a:r>
                    </a:p>
                  </a:txBody>
                  <a:tcPr marL="43371" marR="43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7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235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Вологдин Евгений Алексеевич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«Ломовская СОШ»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7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256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Алёкминская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Елизавета Сергеевна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«Дунаевская СОШ № 57»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7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269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Викторук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Дарья Евгеньевна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«Алиянская ООШ»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7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288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Вырупаева Наталья Юрьевна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«Верхнекуэнгинская ООШ»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7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289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Плотников Даниил Максимович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МОУ «Верхнекуэнгинская ООШ»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764706"/>
          <a:ext cx="8064897" cy="5328589"/>
        </p:xfrm>
        <a:graphic>
          <a:graphicData uri="http://schemas.openxmlformats.org/drawingml/2006/table">
            <a:tbl>
              <a:tblPr/>
              <a:tblGrid>
                <a:gridCol w="544352"/>
                <a:gridCol w="2288479"/>
                <a:gridCol w="2125607"/>
                <a:gridCol w="586178"/>
                <a:gridCol w="806248"/>
                <a:gridCol w="659760"/>
                <a:gridCol w="1054273"/>
              </a:tblGrid>
              <a:tr h="761227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10 классы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12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308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Горохова Дарья Николаевна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Кокуйская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СОШ № 1»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12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316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Приезжих Оксана Анатольевна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Кокуйская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СОШ № 2»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12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317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Макарова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Карина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Николаевна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МОУ «Кокуйская СОШ № 2»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12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356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Борисова Екатерина Сергеевна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МОУ «Дунаевская СОШ  № 57»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1227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11 классы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12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427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Ярославцева Кристина Сергеевна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Усть-Карская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СОШ»</a:t>
                      </a:r>
                    </a:p>
                  </a:txBody>
                  <a:tcPr marL="43371" marR="433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ПРОТОКОЛ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заседания жюри муниципального этапа всероссийской олимпиады школьников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общеобразовательным предметам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предмет </a:t>
            </a:r>
            <a:r>
              <a:rPr lang="ru-RU" sz="1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русский язык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Дата проведения: </a:t>
            </a:r>
            <a:r>
              <a:rPr lang="ru-RU" sz="1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 декабря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2016 г.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08512"/>
          </a:xfrm>
        </p:spPr>
        <p:txBody>
          <a:bodyPr>
            <a:normAutofit fontScale="25000" lnSpcReduction="20000"/>
          </a:bodyPr>
          <a:lstStyle/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Председатель жюри             Козырина Людмила Васильевна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Руководитель РМО учителей русского языка и литературы, учитель   МОУ «Верхнекуэнгинская ООШ»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Секретарь жюри               Афанасьева Ирина Игоревна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Главный специалист Управления образованием администрации МР «Сретенский район» Забайкальского края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Члены жюри:         Федорова Светлана Ивановна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Учитель русского языка и литературы МОУ «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Кокуйская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СОШ № 1»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Игнатова Ирина Николаевна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Учитель русского языка и литературы МОУ «Сретенская СОШ № 1»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Егорова Светлана Анатольевна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Учитель русского языка и литературы МОУ «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Кокуйская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СОШ № 2»	 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Плотникова Валентина Дмитриевна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Учитель русского языка и литературы МОУ «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Усть-Карская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СОШ»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Фёдорова Наталья Алексеевна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Учитель русского языка и литературы МОУ «</a:t>
            </a: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Ломовская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СОШ»</a:t>
            </a:r>
          </a:p>
          <a:p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Боробова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Елена Викторовна</a:t>
            </a:r>
          </a:p>
          <a:p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Учитель русского языка и литературы МОУ «Верхнекуларкинская  СОШ»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67541" y="332659"/>
          <a:ext cx="8424938" cy="6266206"/>
        </p:xfrm>
        <a:graphic>
          <a:graphicData uri="http://schemas.openxmlformats.org/drawingml/2006/table">
            <a:tbl>
              <a:tblPr/>
              <a:tblGrid>
                <a:gridCol w="352427"/>
                <a:gridCol w="2456440"/>
                <a:gridCol w="2281616"/>
                <a:gridCol w="471752"/>
                <a:gridCol w="1022870"/>
                <a:gridCol w="708183"/>
                <a:gridCol w="1131650"/>
              </a:tblGrid>
              <a:tr h="335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Ф.И.О. участника 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Общеобразовательная организация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Максимальный балл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Результат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(балл)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Место, тип диплома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74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 классы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1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Карелина Диана  Андреевна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«Сретенская СОШ № 1»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 б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54,5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27,5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Гаврилов Игорь  Алексеевич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«Сретенская СОШ № 1»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7а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54,5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Чупина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Злата Евгеньевна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«Кокуйская СОШ № 2»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7б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54,5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Солодухин Эдуард Андреевич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«Кокуйская СОШ № 2»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7а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54,5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Минаева Анна Михайловна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«Кокуйская СОШ № 2»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7а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54,5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Васина Яна Антоновна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Кокуйская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СОШ № 1»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54,5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22,5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Паздникова Дарья Валерьевна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Кокуйская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СОШ № 1»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54,5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Александров Кирилл Александрович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Кокуйская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СОШ № 1»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54,5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7,5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Евсюкова Елизавета Дмитриевна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Усть-Карская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СОШ»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54,5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15,5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Копнина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Нелли Сергеевна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Усть-Карская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СОШ»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54,5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25,5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48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Ананьина Алена Андреевна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МОУ «Верхнекуларкинская  СОШ»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54,5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Содова Полина Алексеевна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«Дунаевская СОШ  № 57»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54,5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17,5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161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Мясоедова Алина Олеговна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«Матаканская ООШ»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54,5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34,5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Кочнева Валерия Андреевна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«Молодовская ООШ»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54,5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8,5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Сычёва Татьяна Михайловна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«Алиянская ООШ»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54,5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Зимина Валентина Алексеевна 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«Сретенская ООШ № 2»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7б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54,5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25,5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Золотухина Дарья Александровна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«Верхнекуэнгинская ООШ»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54,5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42272" marR="422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1" y="260648"/>
          <a:ext cx="8640961" cy="6192690"/>
        </p:xfrm>
        <a:graphic>
          <a:graphicData uri="http://schemas.openxmlformats.org/drawingml/2006/table">
            <a:tbl>
              <a:tblPr/>
              <a:tblGrid>
                <a:gridCol w="361463"/>
                <a:gridCol w="2519427"/>
                <a:gridCol w="2340118"/>
                <a:gridCol w="483848"/>
                <a:gridCol w="1049097"/>
                <a:gridCol w="726341"/>
                <a:gridCol w="1160667"/>
              </a:tblGrid>
              <a:tr h="442335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 классы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23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Карепов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Вячеслав Денисович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МОУ «Сретенская СОШ № 1»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8б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26,5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115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Козырина Екатерина Евгеньевна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МОУ «Кокуйская СОШ № 2»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8б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42,5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110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Солдатова Вера Фёдоровна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МОУ «Кокуйская СОШ № 1»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38,5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Данилова Анастасия Юрьевна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МОУ «Кокуйская СОШ № 1»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Федосеева Екатерина Александровна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МОУ «Кокуйская СОШ № 1»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Абедкина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Софья Сергеевна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МОУ «Фирсовская СОШ»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132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Шуракова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Виктория  Викторовна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МОУ «Фирсовская СОШ»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26,5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135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Николаева Юлия Сергеевна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Ломовская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СОШ»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34,5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147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Астафьев Владислав Сергеевич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МОУ «Верхнекуларкинская  СОШ»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34,5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169 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Плотников Евгений Олегович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Алиянская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ООШ»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180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Алексеев Кирилл Николаевич 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МОУ «Сретенская ООШ № 2»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181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Серебренников Кирилл  Анатольевич 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МОУ «Сретенская ООШ № 2»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188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Байдавлетова Амина Вадимовна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МОУ «Верхнекуэнгинская ООШ»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95536" y="332653"/>
          <a:ext cx="8496943" cy="6486126"/>
        </p:xfrm>
        <a:graphic>
          <a:graphicData uri="http://schemas.openxmlformats.org/drawingml/2006/table">
            <a:tbl>
              <a:tblPr/>
              <a:tblGrid>
                <a:gridCol w="355438"/>
                <a:gridCol w="2477436"/>
                <a:gridCol w="2301116"/>
                <a:gridCol w="475784"/>
                <a:gridCol w="1031612"/>
                <a:gridCol w="714235"/>
                <a:gridCol w="1141322"/>
              </a:tblGrid>
              <a:tr h="324370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9 классы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89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201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Лоншакова Татьяна Владиславовна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«Сретенская СОШ № 1»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18,5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1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203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Бубнова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Анастасия  Витальевна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«Сретенская СОШ № 1»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Козырина Елена Александровна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«Кокуйская СОШ № 2»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216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Земскова Ирина Викторовна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«Кокуйская СОШ № 2»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9б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217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Богаудинова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Ольга Алексеевна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«Кокуйская СОШ № 2»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Подойницына Александра Сергеевна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«Кокуйская СОШ № 1»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Самойлова Юлия Алексеевна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«Кокуйская СОШ № 1»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15,5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Елгина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Людмила Вячеславовна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«Кокуйская СОШ № 1»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222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Сарафанникова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Влада Андреевна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«Усть-Карская СОШ»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29,5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223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Вырупаев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Артем Андреевич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«Усть-Карская СОШ»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256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Номоконова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Лилия Викторовна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«Дунаевская СОШ  № 57»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43,5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257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Алекминская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Елизавета Сергеевна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«Дунаевская СОШ  № 57»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56,5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Якимов Владислав Романович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«Дунаевская СОШ  № 57»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40,5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269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Викторук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Дарья Евгеньевна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«Алиянская ООШ»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13,5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275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Саломатова Нина Алексеевна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МОУ «Нижнекуэнгинская ООШ»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37,5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280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Астраханцева Дарья Леонидовна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МОУ «Сретенская ООШ № 2»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281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Зимина Екатерина Викторовна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МОУ «Сретенская ООШ № 2»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17,5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289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Вырупаева Наталья Юрьевна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МОУ «Верхнекуэнгинская ООШ»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30,5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9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288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Саломатов Кирилл Вадимович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МОУ «Верхнекуэнгинская ООШ»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61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31,5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95536" y="260640"/>
          <a:ext cx="8424936" cy="6336720"/>
        </p:xfrm>
        <a:graphic>
          <a:graphicData uri="http://schemas.openxmlformats.org/drawingml/2006/table">
            <a:tbl>
              <a:tblPr/>
              <a:tblGrid>
                <a:gridCol w="352426"/>
                <a:gridCol w="2456441"/>
                <a:gridCol w="2281615"/>
                <a:gridCol w="471752"/>
                <a:gridCol w="1022870"/>
                <a:gridCol w="708182"/>
                <a:gridCol w="1131650"/>
              </a:tblGrid>
              <a:tr h="396045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10 классы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60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301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Хряпенко Анастасия Андреевна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«Сретенская СОШ № 1»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63,5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10,5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302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Шличко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Арина Андреевна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«Сретенская СОШ № 1»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63,5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9,5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Шаманаев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Никита Дмитриевич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«Кокуйская СОШ № 1»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63,5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24,5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Кравченко Антон Александрович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«Кокуйская СОШ № 1»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63,5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335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Давлетханова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Лия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Филгатовна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«Ломовская СОШ»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63,5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18,5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351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Евсюков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Даниил Иванович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«Верхнекуларкинская  СОШ»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63,5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12,5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356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Парунина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Алина Андреевна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«Дунаевская СОШ  № 57»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63,5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5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11 классы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60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401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Осипова Наталья Дмитриевна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«Сретенская СОШ № 1»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402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Потапова Дарья Дмитриевна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«Сретенская СОШ № 1»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403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Артемова Дарья Сергеевна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«Сретенская СОШ № 1»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18,5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408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Шмойлова Ксения Максимовна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«Кокуйская СОШ № 1»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30,5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422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Ярославцева Кристина Сергеевна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«Усть-Карская СОШ»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24,5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435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Ельчина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Анастасия Алексеевна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МОУ «Ломовская СОШ»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9,5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456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Шпаков Александр Сергеевич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МОУ «Дунаевская СОШ  № 57»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43371" marR="433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136904" cy="2218258"/>
          </a:xfrm>
        </p:spPr>
        <p:txBody>
          <a:bodyPr>
            <a:noAutofit/>
          </a:bodyPr>
          <a:lstStyle/>
          <a:p>
            <a:pPr algn="l"/>
            <a:r>
              <a:rPr lang="ru-RU" sz="3200" b="1" u="sng" dirty="0" smtClean="0">
                <a:solidFill>
                  <a:srgbClr val="0D03CD"/>
                </a:solidFill>
                <a:latin typeface="Times New Roman" pitchFamily="18" charset="0"/>
                <a:cs typeface="Times New Roman" pitchFamily="18" charset="0"/>
              </a:rPr>
              <a:t>Проблема РМО</a:t>
            </a:r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От </a:t>
            </a:r>
            <a:r>
              <a:rPr lang="ru-RU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профессиональной компетентности педагогов к образовательным результатам обучающихся в условиях введения ФГОС </a:t>
            </a:r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ООО</a:t>
            </a:r>
            <a:endParaRPr lang="ru-RU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r>
              <a:rPr lang="ru-RU" b="1" u="sng" dirty="0">
                <a:solidFill>
                  <a:srgbClr val="0D03CD"/>
                </a:solidFill>
                <a:latin typeface="Times New Roman" pitchFamily="18" charset="0"/>
                <a:cs typeface="Times New Roman" pitchFamily="18" charset="0"/>
              </a:rPr>
              <a:t>Цель РМО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совершенствование уровня педагогического мастерства учителей, их эрудиции и компетентности в области преподавания  русского языка и литературы  в условиях обновления содержания образования</a:t>
            </a:r>
          </a:p>
        </p:txBody>
      </p:sp>
      <p:pic>
        <p:nvPicPr>
          <p:cNvPr id="4" name="Shape 498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085184"/>
            <a:ext cx="2155304" cy="1584176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Calibri"/>
                <a:ea typeface="Calibri"/>
                <a:cs typeface="Times New Roman"/>
              </a:rPr>
              <a:t/>
            </a:r>
            <a:br>
              <a:rPr lang="ru-RU" dirty="0" smtClean="0">
                <a:latin typeface="Calibri"/>
                <a:ea typeface="Calibri"/>
                <a:cs typeface="Times New Roman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7" descr="БАБОЧКА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352800"/>
            <a:ext cx="6814092" cy="3276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5" name="Прямоугольник 4"/>
          <p:cNvSpPr/>
          <p:nvPr/>
        </p:nvSpPr>
        <p:spPr>
          <a:xfrm>
            <a:off x="611560" y="260648"/>
            <a:ext cx="7776864" cy="30469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ru-RU" sz="96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</a:rPr>
              <a:t>Спасибо за </a:t>
            </a:r>
          </a:p>
          <a:p>
            <a:pPr algn="ctr"/>
            <a:r>
              <a:rPr lang="ru-RU" sz="96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</a:rPr>
              <a:t>внимание!</a:t>
            </a:r>
            <a:endParaRPr lang="ru-RU" sz="96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332656"/>
          <a:ext cx="8424936" cy="6519672"/>
        </p:xfrm>
        <a:graphic>
          <a:graphicData uri="http://schemas.openxmlformats.org/drawingml/2006/table">
            <a:tbl>
              <a:tblPr/>
              <a:tblGrid>
                <a:gridCol w="792088"/>
                <a:gridCol w="5184576"/>
                <a:gridCol w="1080120"/>
                <a:gridCol w="1368152"/>
              </a:tblGrid>
              <a:tr h="210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Дата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Содержание работы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Место проведения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Ответственный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3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2 декабря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u="sng" dirty="0">
                          <a:latin typeface="Times New Roman"/>
                          <a:ea typeface="Times New Roman"/>
                          <a:cs typeface="Times New Roman"/>
                        </a:rPr>
                        <a:t>Семинар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Профессиональный стандарт педагога и концепция образования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».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1.Анализ работы учителей русского языка и литературы за 2015-2016учебный год, план работы на 2016-2017 учебный год.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2.Концепция преподавания русского языка и литературы в Российской Федерации.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3.Открытые уроки, самоанализ и анализ уроков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Правописание гласных в суффиксах имен существительных (10-11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кл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.) 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Анализ стихотворения К.Симонова "Ты помнишь, Алеша, дороги Смоленщины..." (6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кл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.)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4. Консультация по подготовке обучающихся 10-11-х классов к экзаменационному сочинению.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5. Практикум по изменениям в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КИМах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и подготовке обучающихся 9-х и 11-х классов к сдаче ОГЭ и ЕГЭ по русскому языку и литературе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6.Профстандарт учителя русского языка и литературы</a:t>
                      </a: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МОУ «</a:t>
                      </a: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Ломовская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 СОШ»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Руководитель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РМО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Коновалова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Елена Васильевна</a:t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Фёдорова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Наталья Алексеевна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Козырина</a:t>
                      </a:r>
                      <a:r>
                        <a:rPr lang="ru-RU" sz="12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Л.В.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Обмен опытом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Игнатова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И.Н. (МОУ «Сретенская СОШ №1»</a:t>
                      </a:r>
                    </a:p>
                  </a:txBody>
                  <a:tcPr marL="49082" marR="490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-48399"/>
            <a:ext cx="852714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Анализ мониторинга по русскому языку обучающихся 5 классов Сретенского района в 2016-2017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год  22 октября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3527" y="548676"/>
          <a:ext cx="8568953" cy="5674091"/>
        </p:xfrm>
        <a:graphic>
          <a:graphicData uri="http://schemas.openxmlformats.org/drawingml/2006/table">
            <a:tbl>
              <a:tblPr/>
              <a:tblGrid>
                <a:gridCol w="434374"/>
                <a:gridCol w="2301931"/>
                <a:gridCol w="1224136"/>
                <a:gridCol w="792088"/>
                <a:gridCol w="792088"/>
                <a:gridCol w="648072"/>
                <a:gridCol w="745830"/>
                <a:gridCol w="871808"/>
                <a:gridCol w="758626"/>
              </a:tblGrid>
              <a:tr h="5226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lang="ru-RU" sz="800" dirty="0" err="1"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800" dirty="0"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800" dirty="0" err="1"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800" dirty="0">
                        <a:latin typeface="Times New Roman"/>
                        <a:ea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/>
                          <a:ea typeface="Times New Roman"/>
                        </a:rPr>
                        <a:t>ОУ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Число обучающихся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«5»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«4»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«3»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«2»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% выполнения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% качества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4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МОУ «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Алиянская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ООШ»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7     (1и.о)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43543" marR="435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3543" marR="435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43543" marR="435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43543" marR="435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100%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16,7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4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МОУ «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Молодовская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ООШ»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3 /2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            0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            0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             1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            1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50%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4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МОУ «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Чикичейская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ООШ»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9/8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87,5%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37,5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4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МОУ «Сретенская ООШ №1»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100%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75%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4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МОУ « Сретенская ООШ №2»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19/18  1-ОВЗ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61,1%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5,6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8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6</a:t>
                      </a: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МОУ «Верхнекуэнгинская ООШ»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40%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20%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4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7</a:t>
                      </a: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МОУ «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Матаканская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ООШ»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4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8</a:t>
                      </a: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МОУ «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Усть-Наринзорская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ООШ»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5/3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      -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       2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66,6%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4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9</a:t>
                      </a: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МОУ «Нижнекуэнгинская ООШ»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             1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            4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           0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20%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4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МОУ «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Ботовская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СОШ»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4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1-ОВЗ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100%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75%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7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МОУ «Верхнекуларкинская СОШ»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5/4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1-ОВЗ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75%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50%</a:t>
                      </a:r>
                    </a:p>
                  </a:txBody>
                  <a:tcPr marL="43543" marR="43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39552" y="404664"/>
          <a:ext cx="8064897" cy="5461197"/>
        </p:xfrm>
        <a:graphic>
          <a:graphicData uri="http://schemas.openxmlformats.org/drawingml/2006/table">
            <a:tbl>
              <a:tblPr/>
              <a:tblGrid>
                <a:gridCol w="408822"/>
                <a:gridCol w="2754516"/>
                <a:gridCol w="1122103"/>
                <a:gridCol w="612515"/>
                <a:gridCol w="611795"/>
                <a:gridCol w="510310"/>
                <a:gridCol w="510310"/>
                <a:gridCol w="820525"/>
                <a:gridCol w="714001"/>
              </a:tblGrid>
              <a:tr h="4986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lang="ru-RU" sz="900" dirty="0" err="1"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900" dirty="0"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900" dirty="0" err="1"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900" dirty="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ОУ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Число обучающихся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«5»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«4»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«3»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«2»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% выполнения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% качества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1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900" dirty="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МОУ «Дунаевская СОШ»</a:t>
                      </a:r>
                      <a:endParaRPr lang="ru-RU" sz="900" dirty="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1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МОУ «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</a:rPr>
                        <a:t>Кокуйская</a:t>
                      </a: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 СОШ №1» 5 а </a:t>
                      </a:r>
                      <a:endParaRPr lang="ru-RU" sz="900" dirty="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22/21  1-ОВЗ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85,7%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52,4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1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14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МОУ «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</a:rPr>
                        <a:t>Кокуйская</a:t>
                      </a: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 СОШ №1» 5 б</a:t>
                      </a:r>
                      <a:endParaRPr lang="ru-RU" sz="900" dirty="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21/20  1-ОВЗ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80%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35%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1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МОУ «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</a:rPr>
                        <a:t>Кокуйская</a:t>
                      </a: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 СОШ №2» 5 а</a:t>
                      </a:r>
                      <a:endParaRPr lang="ru-RU" sz="900" dirty="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24/23  1-ОВЗ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18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91,3%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13,04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1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16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МОУ «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</a:rPr>
                        <a:t>Кокуйская</a:t>
                      </a: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 СОШ №2» 5 б</a:t>
                      </a:r>
                      <a:endParaRPr lang="ru-RU" sz="900" dirty="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24/20  1-ОВЗ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95%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60%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5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17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МОУ «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</a:rPr>
                        <a:t>Ломовская</a:t>
                      </a: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 СОШ»</a:t>
                      </a:r>
                      <a:endParaRPr lang="ru-RU" sz="900" dirty="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1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18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МОУ «Сретенская СОШ №1» 5 а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25/21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          3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             6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             5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           7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66,8%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42,9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1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19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МОУ «Сретенская СОШ №1»  5 б 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23/21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90,5%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71,4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1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МОУ «Усть-Карская СОШ» 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29/28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60,7%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17,9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1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21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МОУ «Фирсовская СОШ»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15/13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76,9%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46,2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1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22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МОУ «Шилкинско-Заводская СОШ»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100%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53788" marR="537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07504" y="476672"/>
          <a:ext cx="9036496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Рейтинг МОУ  среди ОУ Сретенского района по итогам пробного ОГЭ  обучающихся  9 классов 2016 года по русскому языку /декабрь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18" y="692696"/>
          <a:ext cx="8640962" cy="6064094"/>
        </p:xfrm>
        <a:graphic>
          <a:graphicData uri="http://schemas.openxmlformats.org/drawingml/2006/table">
            <a:tbl>
              <a:tblPr/>
              <a:tblGrid>
                <a:gridCol w="1200928"/>
                <a:gridCol w="525042"/>
                <a:gridCol w="450414"/>
                <a:gridCol w="449883"/>
                <a:gridCol w="603375"/>
                <a:gridCol w="603375"/>
                <a:gridCol w="603375"/>
                <a:gridCol w="675356"/>
                <a:gridCol w="603375"/>
                <a:gridCol w="525042"/>
                <a:gridCol w="450414"/>
                <a:gridCol w="974927"/>
                <a:gridCol w="975456"/>
              </a:tblGrid>
              <a:tr h="1103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</a:rPr>
                        <a:t>школа</a:t>
                      </a:r>
                    </a:p>
                  </a:txBody>
                  <a:tcPr marL="40378" marR="40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количество сдававших экзамен</a:t>
                      </a:r>
                    </a:p>
                  </a:txBody>
                  <a:tcPr marL="40378" marR="40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успеваемость (%)</a:t>
                      </a:r>
                    </a:p>
                  </a:txBody>
                  <a:tcPr marL="40378" marR="40378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количество оценок "2" </a:t>
                      </a:r>
                    </a:p>
                  </a:txBody>
                  <a:tcPr marL="40378" marR="40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количество оценок "4" и "5" (%)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средний тестовый балл</a:t>
                      </a:r>
                    </a:p>
                  </a:txBody>
                  <a:tcPr marL="40378" marR="40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рейтинг по успеваемости</a:t>
                      </a:r>
                    </a:p>
                  </a:txBody>
                  <a:tcPr marL="40378" marR="40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рейтинг по количеству оценок "4" и "5"</a:t>
                      </a:r>
                    </a:p>
                  </a:txBody>
                  <a:tcPr marL="40378" marR="40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рейтинг по среднему тестовому баллу</a:t>
                      </a:r>
                    </a:p>
                  </a:txBody>
                  <a:tcPr marL="40378" marR="40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сумма мест</a:t>
                      </a:r>
                    </a:p>
                  </a:txBody>
                  <a:tcPr marL="40378" marR="40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  рейтинг</a:t>
                      </a:r>
                    </a:p>
                  </a:txBody>
                  <a:tcPr marL="40378" marR="40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</a:rPr>
                        <a:t>ФИО учителя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Автор учебника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2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МОУ «</a:t>
                      </a:r>
                      <a:r>
                        <a:rPr lang="ru-RU" sz="1050" dirty="0" err="1">
                          <a:latin typeface="Times New Roman"/>
                          <a:ea typeface="Times New Roman"/>
                        </a:rPr>
                        <a:t>Алиянская</a:t>
                      </a: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 ООШ»</a:t>
                      </a:r>
                    </a:p>
                  </a:txBody>
                  <a:tcPr marL="40378" marR="40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9/7</a:t>
                      </a:r>
                    </a:p>
                  </a:txBody>
                  <a:tcPr marL="40378" marR="40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71,4</a:t>
                      </a:r>
                    </a:p>
                  </a:txBody>
                  <a:tcPr marL="40378" marR="40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0378" marR="40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2/28,6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19,7</a:t>
                      </a:r>
                    </a:p>
                  </a:txBody>
                  <a:tcPr marL="40378" marR="40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22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Дутова Ксения Николаевна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Ладыженская Т.А.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9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МОУ «</a:t>
                      </a:r>
                      <a:r>
                        <a:rPr lang="ru-RU" sz="1050" dirty="0" err="1">
                          <a:latin typeface="Times New Roman"/>
                          <a:ea typeface="Times New Roman"/>
                        </a:rPr>
                        <a:t>Молодовская</a:t>
                      </a: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 ООШ»</a:t>
                      </a:r>
                    </a:p>
                  </a:txBody>
                  <a:tcPr marL="40378" marR="40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40378" marR="403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50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0/0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11,5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14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38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14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Кузнецова Л.А.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Бархударов С.Г.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9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МОУ «Чикичейская ООШ»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80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1/20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20,4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Загузина Т.Г.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УМК Бабайцевой В.В.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9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МОУ «Сретенская ООШ №2» 9а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15/14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78,6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0/0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16,9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14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29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Варанкина Ирина Владимировна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Разумовская М.М.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9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МОУ «Сретенская ООШ №2»  9б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14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64,2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0/0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12,4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14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35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13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Варанкина Ирина Владимировна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Разумовская М.М.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2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МОУ «Верхне куэнгинская ООШ»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12/9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3/33,3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Козырина О.А.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Бархударов С.Г.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9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МОУ «Матаканская ООШ»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7/6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50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2/33,3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21,2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23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Владимирова Оксана Игоревна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Разумовская М.М.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2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МОУ «Ботовская СОШ»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0/0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19,4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14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Плотникова О.Г.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УМК Г.Г. Граник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9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МОУ «Верхнекуларкинская СОШ»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1/33,3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24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Боробова Елена Викторовна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УМК Г.Г. Граник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2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МОУ «Дунаевская СОШ»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55,56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4/44,4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18,6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22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Краткова Т.В.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УМК Бабайцевой ВВ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2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МОУ «Кокуйская СОШ №1» 9а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20/19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68,4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3/15,8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17,6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13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30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Карепова Т.А.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Разумовская М.М.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2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МОУ «Кокуйская СОШ №1» 9б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18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72,2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4/22,2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23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latin typeface="Times New Roman"/>
                          <a:ea typeface="Times New Roman"/>
                        </a:rPr>
                        <a:t>Болтушенко</a:t>
                      </a: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 Ю.В.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Разумовская М.М.</a:t>
                      </a:r>
                    </a:p>
                  </a:txBody>
                  <a:tcPr marL="40378" marR="403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548680"/>
          <a:ext cx="8424936" cy="5921977"/>
        </p:xfrm>
        <a:graphic>
          <a:graphicData uri="http://schemas.openxmlformats.org/drawingml/2006/table">
            <a:tbl>
              <a:tblPr/>
              <a:tblGrid>
                <a:gridCol w="1289718"/>
                <a:gridCol w="508890"/>
                <a:gridCol w="436558"/>
                <a:gridCol w="436044"/>
                <a:gridCol w="584810"/>
                <a:gridCol w="584810"/>
                <a:gridCol w="584810"/>
                <a:gridCol w="654581"/>
                <a:gridCol w="584810"/>
                <a:gridCol w="508890"/>
                <a:gridCol w="436558"/>
                <a:gridCol w="944933"/>
                <a:gridCol w="869524"/>
              </a:tblGrid>
              <a:tr h="10346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</a:rPr>
                        <a:t>школа</a:t>
                      </a:r>
                    </a:p>
                  </a:txBody>
                  <a:tcPr marL="40105" marR="40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</a:rPr>
                        <a:t>количество сдававших экзамен</a:t>
                      </a:r>
                    </a:p>
                  </a:txBody>
                  <a:tcPr marL="40105" marR="40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</a:rPr>
                        <a:t>успеваемость (%)</a:t>
                      </a:r>
                    </a:p>
                  </a:txBody>
                  <a:tcPr marL="40105" marR="4010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</a:rPr>
                        <a:t>количество оценок "2" </a:t>
                      </a:r>
                    </a:p>
                  </a:txBody>
                  <a:tcPr marL="40105" marR="40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latin typeface="Times New Roman"/>
                          <a:ea typeface="Times New Roman"/>
                        </a:rPr>
                        <a:t>количество оценок "4" и "5" (%)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средний тестовый балл</a:t>
                      </a:r>
                    </a:p>
                  </a:txBody>
                  <a:tcPr marL="40105" marR="40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рейтинг по успеваемости</a:t>
                      </a:r>
                    </a:p>
                  </a:txBody>
                  <a:tcPr marL="40105" marR="40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рейтинг по количеству оценок "4" и "5"</a:t>
                      </a:r>
                    </a:p>
                  </a:txBody>
                  <a:tcPr marL="40105" marR="40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рейтинг по среднему тестовому баллу</a:t>
                      </a:r>
                    </a:p>
                  </a:txBody>
                  <a:tcPr marL="40105" marR="40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сумма мест</a:t>
                      </a:r>
                    </a:p>
                  </a:txBody>
                  <a:tcPr marL="40105" marR="40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  рейтинг</a:t>
                      </a:r>
                    </a:p>
                  </a:txBody>
                  <a:tcPr marL="40105" marR="40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ФИО учителя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latin typeface="Times New Roman"/>
                          <a:ea typeface="Times New Roman"/>
                        </a:rPr>
                        <a:t>Автор учебника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4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МОУ «</a:t>
                      </a:r>
                      <a:r>
                        <a:rPr lang="ru-RU" sz="1050" dirty="0" err="1">
                          <a:latin typeface="Times New Roman"/>
                          <a:ea typeface="Times New Roman"/>
                        </a:rPr>
                        <a:t>Кокуйская</a:t>
                      </a: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 СОШ №2»     9а 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28/26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88,5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12/46,2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23,7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Егорова Светлана Анатольевна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УМК Разумовская М.М.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4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МОУ «</a:t>
                      </a:r>
                      <a:r>
                        <a:rPr lang="ru-RU" sz="1050" dirty="0" err="1">
                          <a:latin typeface="Times New Roman"/>
                          <a:ea typeface="Times New Roman"/>
                        </a:rPr>
                        <a:t>Кокуйская</a:t>
                      </a: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 СОШ №2»     9б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25/21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17/81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31,5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Шайдурова Ольга Владимировна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УМК Разумовская М.М.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4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МОУ «</a:t>
                      </a:r>
                      <a:r>
                        <a:rPr lang="ru-RU" sz="1050" dirty="0" err="1">
                          <a:latin typeface="Times New Roman"/>
                          <a:ea typeface="Times New Roman"/>
                        </a:rPr>
                        <a:t>Ломовская</a:t>
                      </a: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 СОШ»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12/11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81,8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2/18,2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19,9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Коновалова Елена Васильевна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УМК Разумовской М.М.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4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МОУ «Сретенская ООШ №1»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0/0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5,7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13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14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13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40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latin typeface="Times New Roman"/>
                          <a:ea typeface="Times New Roman"/>
                        </a:rPr>
                        <a:t>Выборова</a:t>
                      </a: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 Наталья Станиславовна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Бархударов С.Г.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4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МОУ «Сретенская СОШ №1» 9а, б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37/35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82,9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18/51,4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24,6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Василькова Ирина Владимировна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Разумовская М.М.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4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МОУ «Усть-Карская СОШ»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17/15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80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4/26,7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18,4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latin typeface="Times New Roman"/>
                          <a:ea typeface="Times New Roman"/>
                        </a:rPr>
                        <a:t>Мосиченко</a:t>
                      </a: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 Кристина Игоревна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latin typeface="Times New Roman"/>
                          <a:ea typeface="Times New Roman"/>
                        </a:rPr>
                        <a:t>Бунеев</a:t>
                      </a: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, Е. В. </a:t>
                      </a:r>
                      <a:r>
                        <a:rPr lang="ru-RU" sz="1050" dirty="0" err="1">
                          <a:latin typeface="Times New Roman"/>
                          <a:ea typeface="Times New Roman"/>
                        </a:rPr>
                        <a:t>Бунеева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4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МОУ «Фирсовская СОШ»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12/10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2/20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20,4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17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latin typeface="Times New Roman"/>
                          <a:ea typeface="Times New Roman"/>
                        </a:rPr>
                        <a:t>Богатырёва</a:t>
                      </a: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 Л.Д.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Бархударов С.Г.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4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МОУ «Шилкинско-Заводская СОШ»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8/7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71,4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3/42,9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21,7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17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latin typeface="Times New Roman"/>
                          <a:ea typeface="Times New Roman"/>
                        </a:rPr>
                        <a:t>Дутова</a:t>
                      </a: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 Ольга Дмитриевна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Разумовская М.М.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2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МОУ «Усть-Наринзорская ООШ»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3/37,5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23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Бессонова Татьяна Ивановна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«Школа 2100», Р. Н. </a:t>
                      </a:r>
                      <a:r>
                        <a:rPr lang="ru-RU" sz="1050" dirty="0" err="1">
                          <a:latin typeface="Times New Roman"/>
                          <a:ea typeface="Times New Roman"/>
                        </a:rPr>
                        <a:t>Бунеев</a:t>
                      </a: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, Е. В. </a:t>
                      </a:r>
                      <a:r>
                        <a:rPr lang="ru-RU" sz="1050" dirty="0" err="1">
                          <a:latin typeface="Times New Roman"/>
                          <a:ea typeface="Times New Roman"/>
                        </a:rPr>
                        <a:t>Бунеева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4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>
                          <a:latin typeface="Times New Roman"/>
                          <a:ea typeface="Times New Roman"/>
                        </a:rPr>
                        <a:t>МОУ «Нижнекуэнгинская ООШ»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80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1/10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15,9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13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28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latin typeface="Times New Roman"/>
                          <a:ea typeface="Times New Roman"/>
                        </a:rPr>
                        <a:t>Мик</a:t>
                      </a: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 Е.Н.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latin typeface="Times New Roman"/>
                          <a:ea typeface="Times New Roman"/>
                        </a:rPr>
                        <a:t>Бархударов</a:t>
                      </a:r>
                      <a:r>
                        <a:rPr lang="ru-RU" sz="1050" dirty="0">
                          <a:latin typeface="Times New Roman"/>
                          <a:ea typeface="Times New Roman"/>
                        </a:rPr>
                        <a:t> С.Г.</a:t>
                      </a:r>
                    </a:p>
                  </a:txBody>
                  <a:tcPr marL="40105" marR="401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323528" y="404664"/>
          <a:ext cx="8496944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654</TotalTime>
  <Words>2867</Words>
  <Application>Microsoft Office PowerPoint</Application>
  <PresentationFormat>Экран (4:3)</PresentationFormat>
  <Paragraphs>1352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Литейная</vt:lpstr>
      <vt:lpstr>РМО учителей русского языка и литературы </vt:lpstr>
      <vt:lpstr>Проблема РМО: От профессиональной компетентности педагогов к образовательным результатам обучающихся в условиях введения ФГОС ООО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       ПРОТОКОЛ заседания жюри муниципального этапа всероссийской олимпиады  школьников по общеобразовательным предметам предмет литература Дата проведения: 3 декабря 2016 г. </vt:lpstr>
      <vt:lpstr>Слайд 11</vt:lpstr>
      <vt:lpstr>Слайд 12</vt:lpstr>
      <vt:lpstr>Слайд 13</vt:lpstr>
      <vt:lpstr>Слайд 14</vt:lpstr>
      <vt:lpstr>ПРОТОКОЛ заседания жюри муниципального этапа всероссийской олимпиады школьников по общеобразовательным предметам предмет русский язык Дата проведения: 12 декабря 2016 г. </vt:lpstr>
      <vt:lpstr>Слайд 16</vt:lpstr>
      <vt:lpstr>Слайд 17</vt:lpstr>
      <vt:lpstr>Слайд 18</vt:lpstr>
      <vt:lpstr>Слайд 19</vt:lpstr>
      <vt:lpstr>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РМО учителей русского языка и литературы </dc:title>
  <dc:creator>administrator</dc:creator>
  <cp:lastModifiedBy>administrator</cp:lastModifiedBy>
  <cp:revision>50</cp:revision>
  <dcterms:created xsi:type="dcterms:W3CDTF">2017-01-11T02:31:46Z</dcterms:created>
  <dcterms:modified xsi:type="dcterms:W3CDTF">2017-01-19T00:17:17Z</dcterms:modified>
</cp:coreProperties>
</file>